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500" r:id="rId2"/>
    <p:sldId id="257" r:id="rId3"/>
    <p:sldId id="259" r:id="rId4"/>
    <p:sldId id="595" r:id="rId5"/>
    <p:sldId id="578" r:id="rId6"/>
    <p:sldId id="562" r:id="rId7"/>
    <p:sldId id="563" r:id="rId8"/>
    <p:sldId id="576" r:id="rId9"/>
    <p:sldId id="564" r:id="rId10"/>
    <p:sldId id="577" r:id="rId11"/>
    <p:sldId id="565" r:id="rId12"/>
    <p:sldId id="594" r:id="rId13"/>
    <p:sldId id="579" r:id="rId14"/>
    <p:sldId id="582" r:id="rId15"/>
    <p:sldId id="580" r:id="rId16"/>
    <p:sldId id="581" r:id="rId17"/>
    <p:sldId id="583" r:id="rId18"/>
    <p:sldId id="584" r:id="rId19"/>
    <p:sldId id="585" r:id="rId20"/>
    <p:sldId id="590" r:id="rId21"/>
    <p:sldId id="586" r:id="rId22"/>
    <p:sldId id="592" r:id="rId23"/>
    <p:sldId id="588" r:id="rId24"/>
    <p:sldId id="593" r:id="rId25"/>
    <p:sldId id="288" r:id="rId26"/>
    <p:sldId id="265" r:id="rId27"/>
  </p:sldIdLst>
  <p:sldSz cx="12192000" cy="6858000"/>
  <p:notesSz cx="6858000" cy="9144000"/>
  <p:embeddedFontLst>
    <p:embeddedFont>
      <p:font typeface="Muller Regular" charset="0"/>
      <p:regular r:id="rId29"/>
    </p:embeddedFont>
    <p:embeddedFont>
      <p:font typeface="Stag Book" panose="02000503060000020004" charset="0"/>
      <p:regular r:id="rId30"/>
      <p:italic r:id="rId31"/>
    </p:embeddedFont>
    <p:embeddedFont>
      <p:font typeface="Stag Light" panose="02000603060000020004" charset="0"/>
      <p:regular r:id="rId32"/>
      <p:italic r:id="rId33"/>
    </p:embeddedFont>
    <p:embeddedFont>
      <p:font typeface="Stag Medium" panose="02000603060000020004" charset="0"/>
      <p:regular r:id="rId34"/>
      <p:italic r:id="rId35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00ED"/>
    <a:srgbClr val="FFC820"/>
    <a:srgbClr val="E61052"/>
    <a:srgbClr val="2A2A2A"/>
    <a:srgbClr val="9FD7B7"/>
    <a:srgbClr val="EE646C"/>
    <a:srgbClr val="FF8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3" autoAdjust="0"/>
    <p:restoredTop sz="88758" autoAdjust="0"/>
  </p:normalViewPr>
  <p:slideViewPr>
    <p:cSldViewPr snapToGrid="0">
      <p:cViewPr varScale="1">
        <p:scale>
          <a:sx n="73" d="100"/>
          <a:sy n="73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FC01B-ADB8-4E72-9B8A-F4F1166D048B}" type="datetimeFigureOut">
              <a:rPr lang="es-PE" smtClean="0"/>
              <a:t>22/09/2024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6D4AB-92A1-4DA0-AE87-E0D0849B718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3878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https://www.youtube.com/watch?v=G0XNUS9C5O0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D4AB-92A1-4DA0-AE87-E0D0849B718C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290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https://www.youtube.com/watch?v=G0XNUS9C5O0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D4AB-92A1-4DA0-AE87-E0D0849B718C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5549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https://www.youtube.com/watch?v=0OLX9XxV2ks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D4AB-92A1-4DA0-AE87-E0D0849B718C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345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D4AB-92A1-4DA0-AE87-E0D0849B718C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297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https://www.youtube.com/watch?v=0hLFyZU7F4k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D4AB-92A1-4DA0-AE87-E0D0849B718C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1868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D4AB-92A1-4DA0-AE87-E0D0849B718C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54461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98024C-1268-4BB0-A62E-581CB88A02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25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de título_color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28649" y="5107866"/>
            <a:ext cx="9439276" cy="550944"/>
          </a:xfrm>
        </p:spPr>
        <p:txBody>
          <a:bodyPr anchor="ctr"/>
          <a:lstStyle>
            <a:lvl1pPr algn="l">
              <a:defRPr sz="4500">
                <a:solidFill>
                  <a:schemeClr val="bg1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 de la presentación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36942" y="5805307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21/09/2024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084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21/09/2024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515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900363"/>
            <a:ext cx="8336213" cy="1057275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21/09/2024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0070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A9C405-D21C-40E0-81DC-86AAE06A3E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8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de título_color_2line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28649" y="4464427"/>
            <a:ext cx="9439276" cy="1210523"/>
          </a:xfrm>
        </p:spPr>
        <p:txBody>
          <a:bodyPr anchor="ctr"/>
          <a:lstStyle>
            <a:lvl1pPr algn="l">
              <a:defRPr sz="4500" baseline="0">
                <a:solidFill>
                  <a:schemeClr val="bg1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 de la presentación</a:t>
            </a:r>
            <a:br>
              <a:rPr lang="es-ES" dirty="0"/>
            </a:br>
            <a:r>
              <a:rPr lang="es-ES" dirty="0"/>
              <a:t>a 2 </a:t>
            </a:r>
            <a:r>
              <a:rPr lang="es-ES" dirty="0" err="1"/>
              <a:t>lineas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36942" y="5805307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21/09/2024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503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de título_blanco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28649" y="5107866"/>
            <a:ext cx="9439276" cy="550944"/>
          </a:xfrm>
        </p:spPr>
        <p:txBody>
          <a:bodyPr anchor="ctr"/>
          <a:lstStyle>
            <a:lvl1pPr algn="l">
              <a:defRPr sz="4500">
                <a:solidFill>
                  <a:schemeClr val="tx1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 de la presentación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36942" y="5805307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21/09/2024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578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de título_blanco_2line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28649" y="4464427"/>
            <a:ext cx="9439276" cy="1210523"/>
          </a:xfrm>
        </p:spPr>
        <p:txBody>
          <a:bodyPr anchor="ctr"/>
          <a:lstStyle>
            <a:lvl1pPr algn="l">
              <a:defRPr sz="4500" baseline="0">
                <a:solidFill>
                  <a:schemeClr val="tx1"/>
                </a:solidFill>
                <a:latin typeface="Stag Book" panose="02000503060000020004" pitchFamily="50" charset="0"/>
              </a:defRPr>
            </a:lvl1pPr>
          </a:lstStyle>
          <a:p>
            <a:r>
              <a:rPr lang="es-ES" dirty="0"/>
              <a:t>Título de la presentación</a:t>
            </a:r>
            <a:br>
              <a:rPr lang="es-ES" dirty="0"/>
            </a:br>
            <a:r>
              <a:rPr lang="es-ES" dirty="0"/>
              <a:t>a 2 </a:t>
            </a:r>
            <a:r>
              <a:rPr lang="es-ES" dirty="0" err="1"/>
              <a:t>lineas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36942" y="5805307"/>
            <a:ext cx="6652578" cy="46354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21/09/2024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4681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24725"/>
            <a:ext cx="10515600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21/09/2024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8149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24725"/>
            <a:ext cx="5181600" cy="392143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21/09/2024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9021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224725"/>
            <a:ext cx="5183188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31958"/>
            <a:ext cx="5183188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21/09/2024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412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43882"/>
            <a:ext cx="9409111" cy="6372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157787" cy="63722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31958"/>
            <a:ext cx="5157787" cy="3114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224725"/>
            <a:ext cx="5183188" cy="39214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21/09/2024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5591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0538-05B5-4DE6-9B45-89FDCA8A00A6}" type="datetimeFigureOut">
              <a:rPr lang="es-PE" smtClean="0"/>
              <a:t>21/09/2024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FB786-48BF-4F93-AEF9-89E1BCF1BE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256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543881"/>
            <a:ext cx="9410699" cy="637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4CFB0538-05B5-4DE6-9B45-89FDCA8A00A6}" type="datetimeFigureOut">
              <a:rPr lang="es-PE" smtClean="0"/>
              <a:pPr/>
              <a:t>21/09/2024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ler Regular" pitchFamily="50" charset="0"/>
              </a:defRPr>
            </a:lvl1pPr>
          </a:lstStyle>
          <a:p>
            <a:fld id="{C50FB786-48BF-4F93-AEF9-89E1BCF1BEEA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636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0" r:id="rId5"/>
    <p:sldLayoutId id="2147483652" r:id="rId6"/>
    <p:sldLayoutId id="2147483653" r:id="rId7"/>
    <p:sldLayoutId id="2147483656" r:id="rId8"/>
    <p:sldLayoutId id="2147483654" r:id="rId9"/>
    <p:sldLayoutId id="2147483655" r:id="rId10"/>
    <p:sldLayoutId id="214748365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tag Light" panose="0200060306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uller Regular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blog.hubspot.es/sales/producto-minimo-viable#que-e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MXjjEKb0um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8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6922" y="5632047"/>
            <a:ext cx="536772" cy="896619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70A560F7-42C4-43F8-A3C3-05EF27CD6C3A}"/>
              </a:ext>
            </a:extLst>
          </p:cNvPr>
          <p:cNvGrpSpPr/>
          <p:nvPr/>
        </p:nvGrpSpPr>
        <p:grpSpPr>
          <a:xfrm>
            <a:off x="665516" y="1181102"/>
            <a:ext cx="10860968" cy="4110457"/>
            <a:chOff x="940196" y="976812"/>
            <a:chExt cx="10860968" cy="4110457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E1E547F-9519-4409-AA93-BF7CB95ED6DD}"/>
                </a:ext>
              </a:extLst>
            </p:cNvPr>
            <p:cNvSpPr txBox="1"/>
            <p:nvPr/>
          </p:nvSpPr>
          <p:spPr>
            <a:xfrm>
              <a:off x="940196" y="976812"/>
              <a:ext cx="2447609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3900" dirty="0">
                  <a:solidFill>
                    <a:srgbClr val="652F8E"/>
                  </a:solidFill>
                  <a:latin typeface="Stag Medium" panose="02000603060000020004" pitchFamily="50" charset="0"/>
                </a:rPr>
                <a:t>i</a:t>
              </a:r>
              <a:endParaRPr lang="es-PE" sz="23900" dirty="0">
                <a:solidFill>
                  <a:srgbClr val="652F8E"/>
                </a:solidFill>
                <a:latin typeface="Stag Medium" panose="02000603060000020004" pitchFamily="50" charset="0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2621B773-4FB5-44C4-8FA6-ABD393F4A36A}"/>
                </a:ext>
              </a:extLst>
            </p:cNvPr>
            <p:cNvSpPr txBox="1"/>
            <p:nvPr/>
          </p:nvSpPr>
          <p:spPr>
            <a:xfrm>
              <a:off x="9292595" y="1053829"/>
              <a:ext cx="2508569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3900" dirty="0">
                  <a:solidFill>
                    <a:srgbClr val="652F8E"/>
                  </a:solidFill>
                  <a:latin typeface="Stag Medium" panose="02000603060000020004" pitchFamily="50" charset="0"/>
                </a:rPr>
                <a:t>t</a:t>
              </a:r>
              <a:endParaRPr lang="es-PE" sz="23900" dirty="0">
                <a:solidFill>
                  <a:srgbClr val="652F8E"/>
                </a:solidFill>
                <a:latin typeface="Stag Medium" panose="02000603060000020004" pitchFamily="50" charset="0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7AF91BD-1F8E-4E25-884C-933B95A66CBC}"/>
                </a:ext>
              </a:extLst>
            </p:cNvPr>
            <p:cNvSpPr txBox="1"/>
            <p:nvPr/>
          </p:nvSpPr>
          <p:spPr>
            <a:xfrm>
              <a:off x="6667326" y="1053829"/>
              <a:ext cx="2441415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3900" dirty="0">
                  <a:solidFill>
                    <a:srgbClr val="652F8E"/>
                  </a:solidFill>
                  <a:latin typeface="Stag Medium" panose="02000603060000020004" pitchFamily="50" charset="0"/>
                </a:rPr>
                <a:t>a</a:t>
              </a:r>
              <a:endParaRPr lang="es-PE" sz="23900" dirty="0">
                <a:solidFill>
                  <a:srgbClr val="652F8E"/>
                </a:solidFill>
                <a:latin typeface="Stag Medium" panose="02000603060000020004" pitchFamily="50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68FC3DB-8848-48DA-991E-EB5517F0A33F}"/>
                </a:ext>
              </a:extLst>
            </p:cNvPr>
            <p:cNvSpPr txBox="1"/>
            <p:nvPr/>
          </p:nvSpPr>
          <p:spPr>
            <a:xfrm>
              <a:off x="3624962" y="1053829"/>
              <a:ext cx="2436974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3900" dirty="0">
                  <a:solidFill>
                    <a:srgbClr val="652F8E"/>
                  </a:solidFill>
                  <a:latin typeface="Stag Medium" panose="02000603060000020004" pitchFamily="50" charset="0"/>
                </a:rPr>
                <a:t>d</a:t>
              </a:r>
              <a:endParaRPr lang="es-PE" sz="23900" dirty="0">
                <a:solidFill>
                  <a:srgbClr val="652F8E"/>
                </a:solidFill>
                <a:latin typeface="Stag Medium" panose="02000603060000020004" pitchFamily="50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3962F92-DFDD-4525-8768-BEEC4747A6B4}"/>
                </a:ext>
              </a:extLst>
            </p:cNvPr>
            <p:cNvSpPr txBox="1"/>
            <p:nvPr/>
          </p:nvSpPr>
          <p:spPr>
            <a:xfrm>
              <a:off x="1031302" y="4370417"/>
              <a:ext cx="21904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000" dirty="0">
                  <a:solidFill>
                    <a:srgbClr val="652F8E"/>
                  </a:solidFill>
                  <a:latin typeface="Stag Light" panose="02000603060000020004" pitchFamily="50" charset="0"/>
                </a:rPr>
                <a:t>inicio</a:t>
              </a:r>
              <a:endParaRPr lang="es-PE" sz="4000" dirty="0">
                <a:solidFill>
                  <a:srgbClr val="652F8E"/>
                </a:solidFill>
                <a:latin typeface="Stag Light" panose="02000603060000020004" pitchFamily="50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CB325B5B-9620-4DF4-9EB1-E55307F23191}"/>
                </a:ext>
              </a:extLst>
            </p:cNvPr>
            <p:cNvSpPr txBox="1"/>
            <p:nvPr/>
          </p:nvSpPr>
          <p:spPr>
            <a:xfrm>
              <a:off x="3209552" y="4370417"/>
              <a:ext cx="33020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000" dirty="0">
                  <a:solidFill>
                    <a:srgbClr val="652F8E"/>
                  </a:solidFill>
                  <a:latin typeface="Stag Light" panose="02000603060000020004" pitchFamily="50" charset="0"/>
                </a:rPr>
                <a:t>desarrollo</a:t>
              </a:r>
              <a:endParaRPr lang="es-PE" sz="4000" dirty="0">
                <a:solidFill>
                  <a:srgbClr val="652F8E"/>
                </a:solidFill>
                <a:latin typeface="Stag Light" panose="02000603060000020004" pitchFamily="50" charset="0"/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4098AA22-E352-480A-9ADB-DED263579889}"/>
                </a:ext>
              </a:extLst>
            </p:cNvPr>
            <p:cNvSpPr txBox="1"/>
            <p:nvPr/>
          </p:nvSpPr>
          <p:spPr>
            <a:xfrm>
              <a:off x="6573496" y="4362427"/>
              <a:ext cx="24983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000" dirty="0">
                  <a:solidFill>
                    <a:srgbClr val="652F8E"/>
                  </a:solidFill>
                  <a:latin typeface="Stag Light" panose="02000603060000020004" pitchFamily="50" charset="0"/>
                </a:rPr>
                <a:t>aplicación</a:t>
              </a:r>
              <a:endParaRPr lang="es-PE" sz="4000" dirty="0">
                <a:solidFill>
                  <a:srgbClr val="652F8E"/>
                </a:solidFill>
                <a:latin typeface="Stag Light" panose="02000603060000020004" pitchFamily="50" charset="0"/>
              </a:endParaRP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26C88720-1E4E-4387-A59E-97EEB429A5D6}"/>
                </a:ext>
              </a:extLst>
            </p:cNvPr>
            <p:cNvSpPr txBox="1"/>
            <p:nvPr/>
          </p:nvSpPr>
          <p:spPr>
            <a:xfrm>
              <a:off x="9585904" y="4379383"/>
              <a:ext cx="21877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000" dirty="0">
                  <a:solidFill>
                    <a:srgbClr val="652F8E"/>
                  </a:solidFill>
                  <a:latin typeface="Stag Light" panose="02000603060000020004" pitchFamily="50" charset="0"/>
                </a:rPr>
                <a:t>término</a:t>
              </a:r>
              <a:endParaRPr lang="es-PE" sz="4000" dirty="0">
                <a:solidFill>
                  <a:srgbClr val="652F8E"/>
                </a:solidFill>
                <a:latin typeface="Stag Light" panose="0200060306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997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Diferencias entre enfoque tradicional y enfoque ágil</a:t>
            </a:r>
            <a:b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P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75C2DC-448A-B5F9-F91B-D0B03460D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154" y="2337687"/>
            <a:ext cx="7267691" cy="35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 de maximizar el valor y minimizar el desperdicio para optimizar el flujo de valor en los proyectos ágiles.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6FB0C6C-D7C4-E235-7484-2D3AF085E0E9}"/>
              </a:ext>
            </a:extLst>
          </p:cNvPr>
          <p:cNvSpPr txBox="1"/>
          <p:nvPr/>
        </p:nvSpPr>
        <p:spPr>
          <a:xfrm>
            <a:off x="378570" y="2290364"/>
            <a:ext cx="11243713" cy="8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Entregar valor en forma temprana y frecuente en función de las prioridades de los interesados, obteniendo retroalimentación para mejorar los incrementos futuros. </a:t>
            </a:r>
            <a:endParaRPr lang="en-U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779ECE0-8ADE-4EA1-83DF-15EF1619E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54" t="13362" r="2430" b="19959"/>
          <a:stretch/>
        </p:blipFill>
        <p:spPr>
          <a:xfrm>
            <a:off x="2872257" y="3521940"/>
            <a:ext cx="6256337" cy="145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1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 de maximizar el valor y minimizar el desperdicio para optimizar el flujo de valor en los proyectos ágiles.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55A7D0A-7BB5-4CF9-F9FD-45B1DE3D8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227" y="2227120"/>
            <a:ext cx="5784047" cy="43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52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 mínimo viable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6FB0C6C-D7C4-E235-7484-2D3AF085E0E9}"/>
              </a:ext>
            </a:extLst>
          </p:cNvPr>
          <p:cNvSpPr txBox="1"/>
          <p:nvPr/>
        </p:nvSpPr>
        <p:spPr>
          <a:xfrm>
            <a:off x="474143" y="2108147"/>
            <a:ext cx="11243713" cy="916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 MVP es la versión preliminar de un nuevo producto que permite al equipo obtener retroalimentación de los clientes de manera anticipada para descubrir si están construyendo el producto correcto.</a:t>
            </a:r>
            <a:endParaRPr lang="es-PE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087C97-E4BD-0C5D-38E4-075FDED43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709" y="3108673"/>
            <a:ext cx="7234837" cy="1536358"/>
          </a:xfrm>
          <a:prstGeom prst="rect">
            <a:avLst/>
          </a:prstGeom>
          <a:noFill/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B43C99D-0D50-E540-4A57-22C876300926}"/>
              </a:ext>
            </a:extLst>
          </p:cNvPr>
          <p:cNvSpPr txBox="1"/>
          <p:nvPr/>
        </p:nvSpPr>
        <p:spPr>
          <a:xfrm>
            <a:off x="474143" y="4748095"/>
            <a:ext cx="11243713" cy="179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 MVP es la versió</a:t>
            </a:r>
            <a:r>
              <a:rPr lang="es-MX" sz="1900" dirty="0">
                <a:latin typeface="Arial" panose="020B0604020202020204" pitchFamily="34" charset="0"/>
                <a:ea typeface="Times New Roman" panose="02020603050405020304" pitchFamily="18" charset="0"/>
              </a:rPr>
              <a:t>n de prueba, incluye las características básicas para satisfacer las necesidades de los clientes.</a:t>
            </a:r>
          </a:p>
          <a:p>
            <a:pPr algn="just">
              <a:lnSpc>
                <a:spcPct val="150000"/>
              </a:lnSpc>
            </a:pPr>
            <a:r>
              <a:rPr lang="es-MX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Nos va a ayudar a </a:t>
            </a:r>
            <a:r>
              <a:rPr lang="es-MX" sz="1900" dirty="0">
                <a:latin typeface="Arial" panose="020B0604020202020204" pitchFamily="34" charset="0"/>
                <a:ea typeface="Times New Roman" panose="02020603050405020304" pitchFamily="18" charset="0"/>
              </a:rPr>
              <a:t>investigar si el mercado aceptaría el producto o no, y poder capturar todo el </a:t>
            </a:r>
            <a:r>
              <a:rPr lang="es-MX" sz="1900" dirty="0" err="1">
                <a:latin typeface="Arial" panose="020B0604020202020204" pitchFamily="34" charset="0"/>
                <a:ea typeface="Times New Roman" panose="02020603050405020304" pitchFamily="18" charset="0"/>
              </a:rPr>
              <a:t>feedbakc</a:t>
            </a:r>
            <a:r>
              <a:rPr lang="es-MX" sz="1900" dirty="0">
                <a:latin typeface="Arial" panose="020B0604020202020204" pitchFamily="34" charset="0"/>
                <a:ea typeface="Times New Roman" panose="02020603050405020304" pitchFamily="18" charset="0"/>
              </a:rPr>
              <a:t> que nos den nuestro futuro usuarios, pero ojo n</a:t>
            </a:r>
            <a:r>
              <a:rPr lang="es-MX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 se debe construir algo que se defectu</a:t>
            </a:r>
            <a:r>
              <a:rPr lang="es-MX" sz="1900" dirty="0">
                <a:latin typeface="Arial" panose="020B0604020202020204" pitchFamily="34" charset="0"/>
                <a:ea typeface="Times New Roman" panose="02020603050405020304" pitchFamily="18" charset="0"/>
              </a:rPr>
              <a:t>oso</a:t>
            </a:r>
            <a:endParaRPr lang="es-PE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4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 mínimo viable</a:t>
            </a:r>
            <a:b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Ejemplo: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724FA0-D708-81A1-9294-611CCB0DB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622" y="2545739"/>
            <a:ext cx="3705013" cy="2465518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76148A0-EEED-C76A-C254-C3C180059D1F}"/>
              </a:ext>
            </a:extLst>
          </p:cNvPr>
          <p:cNvSpPr/>
          <p:nvPr/>
        </p:nvSpPr>
        <p:spPr>
          <a:xfrm>
            <a:off x="4924213" y="3364075"/>
            <a:ext cx="2060027" cy="8288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605DB4-1EE7-6AE7-0B11-08C49C232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395" y="2796776"/>
            <a:ext cx="3802116" cy="212918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A78BA17-C325-CF0F-DC89-3661E18BBD85}"/>
              </a:ext>
            </a:extLst>
          </p:cNvPr>
          <p:cNvSpPr txBox="1"/>
          <p:nvPr/>
        </p:nvSpPr>
        <p:spPr>
          <a:xfrm>
            <a:off x="432101" y="5385916"/>
            <a:ext cx="914282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¿Qué otros ejemplos podrían mencionar ustedes?</a:t>
            </a:r>
            <a:r>
              <a:rPr lang="es-MX" sz="19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s-PE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37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 mínimo viable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B43C99D-0D50-E540-4A57-22C876300926}"/>
              </a:ext>
            </a:extLst>
          </p:cNvPr>
          <p:cNvSpPr txBox="1"/>
          <p:nvPr/>
        </p:nvSpPr>
        <p:spPr>
          <a:xfrm>
            <a:off x="474143" y="5785016"/>
            <a:ext cx="11243713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/>
              </a:rPr>
              <a:t>https://blog.hubspot.es/sales/producto-minimo-viable#que-es</a:t>
            </a:r>
            <a:endParaRPr lang="es-MX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s-PE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074" name="Picture 2" descr="Caracteristicas-MVP">
            <a:extLst>
              <a:ext uri="{FF2B5EF4-FFF2-40B4-BE49-F238E27FC236}">
                <a16:creationId xmlns:a16="http://schemas.microsoft.com/office/drawing/2014/main" id="{BCFD8C2F-3D4B-7143-59BF-2084390E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268" y="2227120"/>
            <a:ext cx="6805221" cy="340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99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7747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del Negocio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6FB0C6C-D7C4-E235-7484-2D3AF085E0E9}"/>
              </a:ext>
            </a:extLst>
          </p:cNvPr>
          <p:cNvSpPr txBox="1"/>
          <p:nvPr/>
        </p:nvSpPr>
        <p:spPr>
          <a:xfrm>
            <a:off x="474143" y="1874865"/>
            <a:ext cx="1124371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Beneficio cuantificable neto que se deriva de una iniciativa de negocio. El beneficio puede ser tangible, intangible o ambos,  En análisis de negocios, el valor del negocio es considerado el retorno en forma de elementos como tiempo, dinero, bienes o intangibles.</a:t>
            </a:r>
            <a:endParaRPr lang="es-PE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B43C99D-0D50-E540-4A57-22C876300926}"/>
              </a:ext>
            </a:extLst>
          </p:cNvPr>
          <p:cNvSpPr txBox="1"/>
          <p:nvPr/>
        </p:nvSpPr>
        <p:spPr>
          <a:xfrm>
            <a:off x="660919" y="3457975"/>
            <a:ext cx="4068736" cy="29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>
                <a:latin typeface="Arial" panose="020B0604020202020204" pitchFamily="34" charset="0"/>
                <a:ea typeface="Times New Roman" panose="02020603050405020304" pitchFamily="18" charset="0"/>
              </a:rPr>
              <a:t>E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lementos tangibles: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Activos monetarios,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 Participación de los accionistas,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 Servicios,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 Herramientas,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 Participación en el mercado.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s-PE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3B88DE-8CB6-63E7-AC44-7A24FD77EDF3}"/>
              </a:ext>
            </a:extLst>
          </p:cNvPr>
          <p:cNvSpPr txBox="1"/>
          <p:nvPr/>
        </p:nvSpPr>
        <p:spPr>
          <a:xfrm>
            <a:off x="6095999" y="3429000"/>
            <a:ext cx="4068736" cy="29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Elementos Intangibles :</a:t>
            </a:r>
          </a:p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 Valor del prestigio de la empresa,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 Reconocimiento de marca,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 Beneficio público,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 Marcas registradas,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 Reputación.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s-PE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63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7747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Desperdicios 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6FB0C6C-D7C4-E235-7484-2D3AF085E0E9}"/>
              </a:ext>
            </a:extLst>
          </p:cNvPr>
          <p:cNvSpPr txBox="1"/>
          <p:nvPr/>
        </p:nvSpPr>
        <p:spPr>
          <a:xfrm>
            <a:off x="378570" y="2726990"/>
            <a:ext cx="11243713" cy="336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Desperdicio es todo aquello que no agrega valor al 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proyecto desde el punto de vista del cliente. Los siete desperdicios de la producción se pueden resumir con el acrónimo en inglés TIMWOOD.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1. </a:t>
            </a:r>
            <a:r>
              <a:rPr lang="es-MX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Transport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el traslado innecesario de productos, equipos y personas resulta en tiempo perdido y aumenta la probabilidad que los materiales se dañen.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2. </a:t>
            </a:r>
            <a:r>
              <a:rPr lang="es-MX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Inventory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el inventario excesivo puede llevar a tiempos de entrega más largos, productos dañados, menor capacidad de almacenamiento disponible.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3. </a:t>
            </a:r>
            <a:r>
              <a:rPr lang="es-MX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Motion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los movimientos innecesarios, peligrosos y complicados pueden causar daños a los empleados, al equipo y al producto.</a:t>
            </a:r>
            <a:r>
              <a:rPr lang="es-P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112E25-5C35-AF8B-8057-42DD5ECE2C6B}"/>
              </a:ext>
            </a:extLst>
          </p:cNvPr>
          <p:cNvSpPr txBox="1"/>
          <p:nvPr/>
        </p:nvSpPr>
        <p:spPr>
          <a:xfrm>
            <a:off x="378570" y="1939786"/>
            <a:ext cx="11243713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3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¿Que Son los desperdicios?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1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7747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Desperdicios 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6FB0C6C-D7C4-E235-7484-2D3AF085E0E9}"/>
              </a:ext>
            </a:extLst>
          </p:cNvPr>
          <p:cNvSpPr txBox="1"/>
          <p:nvPr/>
        </p:nvSpPr>
        <p:spPr>
          <a:xfrm>
            <a:off x="474142" y="1994378"/>
            <a:ext cx="11243713" cy="378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4. </a:t>
            </a:r>
            <a:r>
              <a:rPr lang="es-MX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Waiting</a:t>
            </a:r>
            <a:r>
              <a:rPr lang="es-MX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</a:t>
            </a:r>
            <a:r>
              <a:rPr lang="es-MX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Delay</a:t>
            </a:r>
            <a:r>
              <a:rPr lang="es-MX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(Esperas y retrasos): 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tiempo que se pierde debido a una espera en la productividad.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5. </a:t>
            </a:r>
            <a:r>
              <a:rPr lang="es-MX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Overproduction</a:t>
            </a:r>
            <a:r>
              <a:rPr lang="es-MX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(Sobreproducción): 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cuando la producción excede la demanda del cliente, las instalaciones se quedan con un inventario excesivo para administrar.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6. </a:t>
            </a:r>
            <a:r>
              <a:rPr lang="es-MX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Overprocessing</a:t>
            </a:r>
            <a:r>
              <a:rPr lang="es-MX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(Sobre procesamiento): 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cuando el producto o servicio tiene más características que las requeridas.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7. </a:t>
            </a:r>
            <a:r>
              <a:rPr lang="es-MX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Defects</a:t>
            </a:r>
            <a:r>
              <a:rPr lang="es-MX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productos que no cumplen con los estándares de la compañía que deben desecharse o reelaborarse.</a:t>
            </a:r>
          </a:p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25FB5A-C9CC-B2AB-979E-A205E75F4E33}"/>
              </a:ext>
            </a:extLst>
          </p:cNvPr>
          <p:cNvSpPr txBox="1"/>
          <p:nvPr/>
        </p:nvSpPr>
        <p:spPr>
          <a:xfrm>
            <a:off x="474142" y="4902643"/>
            <a:ext cx="11243713" cy="45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 </a:t>
            </a:r>
            <a:r>
              <a:rPr lang="es-MX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otros desperdicios podríamos agregar en nuestros procesos de producción……..</a:t>
            </a:r>
            <a:r>
              <a:rPr lang="es-PE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9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7747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Desperdicios 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pic>
        <p:nvPicPr>
          <p:cNvPr id="9218" name="Picture 2" descr="Qué es el desperdicio en un entorno LEAN? – Tienda LEAN">
            <a:extLst>
              <a:ext uri="{FF2B5EF4-FFF2-40B4-BE49-F238E27FC236}">
                <a16:creationId xmlns:a16="http://schemas.microsoft.com/office/drawing/2014/main" id="{D03E3454-67BC-A168-C48C-70ABD596D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791" y="2090886"/>
            <a:ext cx="5138723" cy="411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4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0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28648" y="3153528"/>
            <a:ext cx="9439276" cy="550944"/>
          </a:xfrm>
        </p:spPr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Metodología Ágil.</a:t>
            </a:r>
            <a:br>
              <a:rPr lang="es-ES" b="1" dirty="0">
                <a:solidFill>
                  <a:schemeClr val="bg1"/>
                </a:solidFill>
              </a:rPr>
            </a:b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F0E459-E21D-4EE9-9DD3-E1F42CA6A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48" y="4077553"/>
            <a:ext cx="9003031" cy="1707016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2. Fundamentos de Agilidad</a:t>
            </a:r>
          </a:p>
          <a:p>
            <a:r>
              <a:rPr lang="es-ES" dirty="0">
                <a:solidFill>
                  <a:schemeClr val="bg1"/>
                </a:solidFill>
              </a:rPr>
              <a:t>Profesor: David Becerra A.</a:t>
            </a:r>
          </a:p>
          <a:p>
            <a:endParaRPr lang="es-PE" dirty="0"/>
          </a:p>
        </p:txBody>
      </p:sp>
      <p:pic>
        <p:nvPicPr>
          <p:cNvPr id="4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2457" y="5383338"/>
            <a:ext cx="536772" cy="89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67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Involucramiento de los interesados en los proyectos ágiles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6FB0C6C-D7C4-E235-7484-2D3AF085E0E9}"/>
              </a:ext>
            </a:extLst>
          </p:cNvPr>
          <p:cNvSpPr txBox="1"/>
          <p:nvPr/>
        </p:nvSpPr>
        <p:spPr>
          <a:xfrm>
            <a:off x="378569" y="2000696"/>
            <a:ext cx="112437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¿Quiénes son los interesados?</a:t>
            </a:r>
          </a:p>
          <a:p>
            <a:pPr algn="just"/>
            <a:r>
              <a:rPr lang="es-PE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interesados pueden ser personas, grupos u organizaciones que pueden afectar verse afectados o percibirse a sí mismo como afectados por una decisión, actividad o resultado de un portafolio, programa o proyecto. </a:t>
            </a:r>
          </a:p>
          <a:p>
            <a:pPr algn="just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Estas personas o grupo de personas pueden influir directamente o indirectamente en el resultado del proyecto, debemos involucrar en el proyecto a los interesados para que se hagan nuestros aliados y así obtener mejor resultados.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D686CA-40E6-5714-EB0E-B719A6A38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850" y="4343700"/>
            <a:ext cx="3256887" cy="226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1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Involucramiento de los interesados en los proyectos ágiles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6FB0C6C-D7C4-E235-7484-2D3AF085E0E9}"/>
              </a:ext>
            </a:extLst>
          </p:cNvPr>
          <p:cNvSpPr txBox="1"/>
          <p:nvPr/>
        </p:nvSpPr>
        <p:spPr>
          <a:xfrm>
            <a:off x="378569" y="2000696"/>
            <a:ext cx="11243713" cy="374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 la gestión tradicional de proyectos con ciclos predictivos, se entiende por interesados a todas aquellas personas u organizaciones que se verán afectadas por el proyecto. 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Por ejemplo: patrocinador, director del proyecto, miembros del equipo, proveedores, clientes, comunidad, etc. 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 la gestión proyectos ágiles los miembros del equipo no forman parte de la definición de interesados. Por ejemplo, en Scrum un interesado es cualquier persona con interés o influencia sobre el producto que no forma parte del equipo Scrum (dueño del producto, scrum master, equipo de desarrollo). Ejemplo de interesados en Scrum sería el cliente, el patrocinador y los usuarios. 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793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ágiles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75832B-F34A-44E1-D192-5B5411D78232}"/>
              </a:ext>
            </a:extLst>
          </p:cNvPr>
          <p:cNvSpPr txBox="1"/>
          <p:nvPr/>
        </p:nvSpPr>
        <p:spPr>
          <a:xfrm>
            <a:off x="378569" y="2000696"/>
            <a:ext cx="11243713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¿Que entienden por equipos ágiles?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DD9EF-EC8D-58B4-C7A4-FCB60FC46137}"/>
              </a:ext>
            </a:extLst>
          </p:cNvPr>
          <p:cNvSpPr txBox="1"/>
          <p:nvPr/>
        </p:nvSpPr>
        <p:spPr>
          <a:xfrm>
            <a:off x="378568" y="2749089"/>
            <a:ext cx="11243713" cy="129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Un equipo ágil o Agile es un equipo multidisciplinar y con la capacidad de autoorganizarse y autodirigirse. Todos sus miembros tienen un objetivo común que es la entrega del incremento de valor de un producto y son flexibles y adaptables a los cambios que surgen por las modificaciones de requisitos del cliente.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Equipos Agile autoorganizados: qué son y por qué funcionan|">
            <a:extLst>
              <a:ext uri="{FF2B5EF4-FFF2-40B4-BE49-F238E27FC236}">
                <a16:creationId xmlns:a16="http://schemas.microsoft.com/office/drawing/2014/main" id="{0B83DA85-76B7-25FF-02CE-D87B5AAB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69" y="4444049"/>
            <a:ext cx="6537435" cy="196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5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ágiles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8DDD9EF-EC8D-58B4-C7A4-FCB60FC46137}"/>
              </a:ext>
            </a:extLst>
          </p:cNvPr>
          <p:cNvSpPr txBox="1"/>
          <p:nvPr/>
        </p:nvSpPr>
        <p:spPr>
          <a:xfrm>
            <a:off x="474143" y="2209279"/>
            <a:ext cx="11243713" cy="3878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El equipo ágil es aquel caracterizado por su alto desempeño. Para lograr ello hay que c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crear un ambiente de confianza, aprendizaje, colaboración y resolución de conflictos promoviendo la autoorganización del equipo, las buenas relaciones y alto rendimiento,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Un equipo de alto desempeño debe ser:</a:t>
            </a: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Autoorganizado: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Dirigido y organizado por sus propios miembros, dentro de los límites preestablecidos por la gerencia para alcanzar los objetivos del proyecto.</a:t>
            </a:r>
          </a:p>
          <a:p>
            <a:pPr lvl="0"/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Responsable: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equipo se organiza para alcanzar los objetivos y comparte colectivamente la responsabilidad de los resultados.</a:t>
            </a:r>
          </a:p>
          <a:p>
            <a:pPr lvl="0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Adaptable: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equipo sabe adaptarse para corregir problemas y mejorar su propio desempeño.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3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ágiles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8DDD9EF-EC8D-58B4-C7A4-FCB60FC46137}"/>
              </a:ext>
            </a:extLst>
          </p:cNvPr>
          <p:cNvSpPr txBox="1"/>
          <p:nvPr/>
        </p:nvSpPr>
        <p:spPr>
          <a:xfrm>
            <a:off x="474143" y="1934146"/>
            <a:ext cx="11243713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Para desarrollar un equipo de alto desempeño podemos considerar las siguientes herramientas: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▪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Mentoría: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mentor comparte con los miembros del equipo sus experiencias, habilidades, conocimientos y consejos para guiarlos en su desarrollo profesional.</a:t>
            </a: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▪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Coaching: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coach no comparte su punto de vista, sino que fomenta el autoconocimiento de una persona para que tome las mejores decisiones por sí mismo.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9FF44B-B44A-E820-17DE-76F9A903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29" y="4051442"/>
            <a:ext cx="4746514" cy="254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8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19CE2-EECB-3DD3-37C1-EEDD6860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389" y="2430640"/>
            <a:ext cx="10305418" cy="1280890"/>
          </a:xfrm>
        </p:spPr>
        <p:txBody>
          <a:bodyPr/>
          <a:lstStyle/>
          <a:p>
            <a:br>
              <a:rPr lang="es-PE" sz="3600" b="1" dirty="0">
                <a:solidFill>
                  <a:srgbClr val="7030A0"/>
                </a:solidFill>
              </a:rPr>
            </a:br>
            <a:r>
              <a:rPr lang="es-ES" sz="3600" b="1" dirty="0">
                <a:solidFill>
                  <a:srgbClr val="7030A0"/>
                </a:solidFill>
              </a:rPr>
              <a:t>¿Qué es lo más interesante que has aprendido?</a:t>
            </a:r>
            <a:endParaRPr lang="es-PE" sz="3600" b="1" dirty="0">
              <a:solidFill>
                <a:srgbClr val="7030A0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A20FCFE-4FA0-8981-56A4-DE37F0274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6922" y="5632047"/>
            <a:ext cx="536772" cy="89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00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0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</a:t>
            </a:r>
            <a:br>
              <a:rPr lang="es-ES" dirty="0"/>
            </a:br>
            <a:br>
              <a:rPr lang="es-ES" dirty="0"/>
            </a:br>
            <a:r>
              <a:rPr lang="es-ES" dirty="0"/>
              <a:t>https://www.iebschool.com/blog/metodologia-agil-agile-scrum/</a:t>
            </a:r>
            <a:br>
              <a:rPr lang="es-ES" dirty="0"/>
            </a:br>
            <a:br>
              <a:rPr lang="es-ES" dirty="0"/>
            </a:br>
            <a:endParaRPr lang="es-PE" dirty="0"/>
          </a:p>
        </p:txBody>
      </p:sp>
      <p:sp>
        <p:nvSpPr>
          <p:cNvPr id="2" name="Título 6">
            <a:extLst>
              <a:ext uri="{FF2B5EF4-FFF2-40B4-BE49-F238E27FC236}">
                <a16:creationId xmlns:a16="http://schemas.microsoft.com/office/drawing/2014/main" id="{0BDACE06-D122-6DD4-F938-A774D7816100}"/>
              </a:ext>
            </a:extLst>
          </p:cNvPr>
          <p:cNvSpPr txBox="1">
            <a:spLocks/>
          </p:cNvSpPr>
          <p:nvPr/>
        </p:nvSpPr>
        <p:spPr>
          <a:xfrm>
            <a:off x="831849" y="2900362"/>
            <a:ext cx="8336213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tag Light" panose="02000603060000020004" pitchFamily="50" charset="0"/>
                <a:ea typeface="+mj-ea"/>
                <a:cs typeface="+mj-cs"/>
              </a:defRPr>
            </a:lvl1pPr>
          </a:lstStyle>
          <a:p>
            <a:r>
              <a:rPr lang="es-ES" dirty="0"/>
              <a:t>GRACIAS</a:t>
            </a:r>
            <a:br>
              <a:rPr lang="es-ES" dirty="0"/>
            </a:br>
            <a:br>
              <a:rPr lang="es-ES" dirty="0"/>
            </a:br>
            <a:r>
              <a:rPr lang="es-ES" dirty="0"/>
              <a:t>https://www.iebschool.com/blog/metodologia-agil-agile-scrum/</a:t>
            </a:r>
            <a:br>
              <a:rPr lang="es-ES" dirty="0"/>
            </a:br>
            <a:br>
              <a:rPr lang="es-ES" dirty="0"/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2376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tx1"/>
                </a:solidFill>
              </a:rPr>
              <a:t>¡¡¡¡¡¡¡Repasemos la clase anterior!!!!!!!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4E052D3-EFC6-7B5C-925B-B62B8283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575" y="2861945"/>
            <a:ext cx="2943521" cy="3497719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89210B-73F7-4712-B0F4-0FC542C36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24725"/>
            <a:ext cx="5822269" cy="637220"/>
          </a:xfrm>
        </p:spPr>
        <p:txBody>
          <a:bodyPr>
            <a:normAutofit/>
          </a:bodyPr>
          <a:lstStyle/>
          <a:p>
            <a:r>
              <a:rPr lang="es-PE" dirty="0"/>
              <a:t>¿Cuáles son las fases de un proyecto?</a:t>
            </a:r>
          </a:p>
        </p:txBody>
      </p:sp>
    </p:spTree>
    <p:extLst>
      <p:ext uri="{BB962C8B-B14F-4D97-AF65-F5344CB8AC3E}">
        <p14:creationId xmlns:p14="http://schemas.microsoft.com/office/powerpoint/2010/main" val="320846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tx1"/>
                </a:solidFill>
              </a:rPr>
              <a:t>¡¡¡¡¡¡¡Repasemos la clase anterior!!!!!!!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674537C5-EEC1-B15A-D8BC-67219C2135C9}"/>
              </a:ext>
            </a:extLst>
          </p:cNvPr>
          <p:cNvSpPr txBox="1">
            <a:spLocks/>
          </p:cNvSpPr>
          <p:nvPr/>
        </p:nvSpPr>
        <p:spPr>
          <a:xfrm>
            <a:off x="1036589" y="2026530"/>
            <a:ext cx="5822269" cy="637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¿Qué es un proyecto?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AA90E-6DB1-1A22-D74C-F98C0E93EC78}"/>
              </a:ext>
            </a:extLst>
          </p:cNvPr>
          <p:cNvSpPr txBox="1"/>
          <p:nvPr/>
        </p:nvSpPr>
        <p:spPr>
          <a:xfrm>
            <a:off x="2448107" y="2802615"/>
            <a:ext cx="7001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 esfuerzo temporal para crear un producto, servicio o resultado único. Requiere una elaboración gradual.</a:t>
            </a:r>
          </a:p>
          <a:p>
            <a:pPr algn="just"/>
            <a:r>
              <a:rPr lang="es-P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proyecto es un conjunto ordenado de actividades con el fin de satisfacer ciertas necesidades o resolver problemas específicos.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id="{648889E4-8D6A-8591-D647-02770F8DE5C5}"/>
              </a:ext>
            </a:extLst>
          </p:cNvPr>
          <p:cNvSpPr txBox="1">
            <a:spLocks/>
          </p:cNvSpPr>
          <p:nvPr/>
        </p:nvSpPr>
        <p:spPr>
          <a:xfrm>
            <a:off x="1036589" y="4314291"/>
            <a:ext cx="5822269" cy="637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¿Alguna duda adicional?</a:t>
            </a:r>
          </a:p>
        </p:txBody>
      </p:sp>
    </p:spTree>
    <p:extLst>
      <p:ext uri="{BB962C8B-B14F-4D97-AF65-F5344CB8AC3E}">
        <p14:creationId xmlns:p14="http://schemas.microsoft.com/office/powerpoint/2010/main" val="390972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89210B-73F7-4712-B0F4-0FC542C36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086" y="517710"/>
            <a:ext cx="5822269" cy="637220"/>
          </a:xfrm>
        </p:spPr>
        <p:txBody>
          <a:bodyPr>
            <a:normAutofit/>
          </a:bodyPr>
          <a:lstStyle/>
          <a:p>
            <a:r>
              <a:rPr lang="es-PE" dirty="0"/>
              <a:t>¿Ejemplo de trabajar con agilidad?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AF67F8F7-0644-3046-46F4-F3D0EC851671}"/>
              </a:ext>
            </a:extLst>
          </p:cNvPr>
          <p:cNvSpPr txBox="1">
            <a:spLocks/>
          </p:cNvSpPr>
          <p:nvPr/>
        </p:nvSpPr>
        <p:spPr>
          <a:xfrm>
            <a:off x="961086" y="2449750"/>
            <a:ext cx="8948025" cy="637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uller Regular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PE" sz="1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111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https://www.youtube.com/watch?v=MXjjEKb0um4</a:t>
            </a:r>
            <a:endParaRPr lang="es-PE" sz="1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sz="1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25708E0-16F9-D4DB-AC8F-381259BFE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654823"/>
            <a:ext cx="4774163" cy="26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Manifiesto ágil: Principios y valores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6FB0C6C-D7C4-E235-7484-2D3AF085E0E9}"/>
              </a:ext>
            </a:extLst>
          </p:cNvPr>
          <p:cNvSpPr txBox="1"/>
          <p:nvPr/>
        </p:nvSpPr>
        <p:spPr>
          <a:xfrm>
            <a:off x="378571" y="2066510"/>
            <a:ext cx="1158327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“Estamos descubriendo formas mejores de desarrollar software tanto por nuestra propia experiencia como ayudando a terceros. A través de este trabajo hemos aprendido a valorar:”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D4A258-C746-E67F-02AC-BA6FD4CDB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563" y="3099079"/>
            <a:ext cx="6043117" cy="131691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1B6885-8C8C-9DA4-EBC6-DF231140E8F7}"/>
              </a:ext>
            </a:extLst>
          </p:cNvPr>
          <p:cNvSpPr txBox="1"/>
          <p:nvPr/>
        </p:nvSpPr>
        <p:spPr>
          <a:xfrm>
            <a:off x="304363" y="4420662"/>
            <a:ext cx="11583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“Esto es, aunque valoramos los elementos de la derecha, valoramos más los de la izquierda”.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94A021-DA58-9629-EEAF-D6826A6B5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874" y="5190103"/>
            <a:ext cx="1639966" cy="13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6FB0C6C-D7C4-E235-7484-2D3AF085E0E9}"/>
              </a:ext>
            </a:extLst>
          </p:cNvPr>
          <p:cNvSpPr txBox="1"/>
          <p:nvPr/>
        </p:nvSpPr>
        <p:spPr>
          <a:xfrm>
            <a:off x="471876" y="1581318"/>
            <a:ext cx="11601935" cy="4592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PE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Nuestra mayor prioridad es satisfacer al cliente mediante la entrega temprana y continua de software valioso.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Aceptamos que los requisitos cambien, incluso en etapas tardías del desarrollo. Los procesos Ágiles aprovechan el cambio para proporcionar ventaja competitiva al cliente.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Entregamos software funcional frecuentemente, entre dos semanas y dos meses, de preferencia al menor tiempo posible.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Los responsables de negocio y los desarrolladores deben trabajar juntos de forma cotidiana durante todo el proyecto.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Los proyectos se desarrollan en torno a individuos motivados. Hay que darles el entorno y el apoyo que necesitan, y confiarles la ejecución del trabajo.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104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6FB0C6C-D7C4-E235-7484-2D3AF085E0E9}"/>
              </a:ext>
            </a:extLst>
          </p:cNvPr>
          <p:cNvSpPr txBox="1"/>
          <p:nvPr/>
        </p:nvSpPr>
        <p:spPr>
          <a:xfrm>
            <a:off x="471876" y="1581318"/>
            <a:ext cx="11601935" cy="500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6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 método más eficiente y efectivo de comunicar información al equipo de desarrollo y entre sus miembros es la conversación cara a cara.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6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 software funcionando es la medida principal de progreso.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6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Los procesos ágiles promueven el desarrollo sostenible. Los patrocinadores, desarrolladores y usuarios deben ser capaces de mantener un ritmo constante de forma indefinida.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6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 atención continua a la excelencia técnica y al buen diseño mejora la agilidad.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6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 simplicidad, o el arte de maximizar la cantidad de trabajo no realizado, es esencial.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6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Las mejores arquitecturas, requisitos y diseños emergen de equipos autoorganizados.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6"/>
              <a:tabLst>
                <a:tab pos="457200" algn="l"/>
              </a:tabLst>
            </a:pP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intervalos regulares el equipo reflexiona sobre cómo ser más eficaz para después ajustar y perfeccionar su comportamiento según corresponda.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3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1932040"/>
          </a:xfrm>
          <a:prstGeom prst="rect">
            <a:avLst/>
          </a:prstGeom>
          <a:solidFill>
            <a:srgbClr val="FFC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EF1D9-09FB-4295-A208-E7DFC176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9" y="794950"/>
            <a:ext cx="9409111" cy="637220"/>
          </a:xfrm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Diferencias entre enfoque tradicional y enfoque ágil</a:t>
            </a:r>
            <a:b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P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áfico 20">
            <a:extLst>
              <a:ext uri="{FF2B5EF4-FFF2-40B4-BE49-F238E27FC236}">
                <a16:creationId xmlns:a16="http://schemas.microsoft.com/office/drawing/2014/main" id="{65FC9385-A823-4C28-8E71-335841F3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5511" y="517710"/>
            <a:ext cx="536772" cy="8966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6858CE4-4AA0-2B89-EFA8-312D66244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32" y="2119701"/>
            <a:ext cx="5550535" cy="4410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0832696"/>
      </p:ext>
    </p:extLst>
  </p:cSld>
  <p:clrMapOvr>
    <a:masterClrMapping/>
  </p:clrMapOvr>
</p:sld>
</file>

<file path=ppt/theme/theme1.xml><?xml version="1.0" encoding="utf-8"?>
<a:theme xmlns:a="http://schemas.openxmlformats.org/drawingml/2006/main" name="disenografico20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senografico2019" id="{17520084-13A1-4B8E-B2AA-7F147A8FDEA2}" vid="{8F7BF745-232F-4D93-A782-796D8A8A8C0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5352</TotalTime>
  <Words>1495</Words>
  <Application>Microsoft Office PowerPoint</Application>
  <PresentationFormat>Panorámica</PresentationFormat>
  <Paragraphs>121</Paragraphs>
  <Slides>26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Stag Medium</vt:lpstr>
      <vt:lpstr>Times New Roman</vt:lpstr>
      <vt:lpstr>Muller Regular</vt:lpstr>
      <vt:lpstr>Stag Book</vt:lpstr>
      <vt:lpstr>Stag Light</vt:lpstr>
      <vt:lpstr>Arial</vt:lpstr>
      <vt:lpstr>Calibri</vt:lpstr>
      <vt:lpstr>Aptos</vt:lpstr>
      <vt:lpstr>disenografico2019</vt:lpstr>
      <vt:lpstr>Presentación de PowerPoint</vt:lpstr>
      <vt:lpstr>Metodología Ágil. </vt:lpstr>
      <vt:lpstr>¡¡¡¡¡¡¡Repasemos la clase anterior!!!!!!!</vt:lpstr>
      <vt:lpstr>¡¡¡¡¡¡¡Repasemos la clase anterior!!!!!!!</vt:lpstr>
      <vt:lpstr>Presentación de PowerPoint</vt:lpstr>
      <vt:lpstr>Manifiesto ágil: Principios y valores</vt:lpstr>
      <vt:lpstr>Principios ágiles</vt:lpstr>
      <vt:lpstr>Principios ágiles</vt:lpstr>
      <vt:lpstr>Diferencias entre enfoque tradicional y enfoque ágil </vt:lpstr>
      <vt:lpstr>Diferencias entre enfoque tradicional y enfoque ágil </vt:lpstr>
      <vt:lpstr>Formas de maximizar el valor y minimizar el desperdicio para optimizar el flujo de valor en los proyectos ágiles.</vt:lpstr>
      <vt:lpstr>Formas de maximizar el valor y minimizar el desperdicio para optimizar el flujo de valor en los proyectos ágiles.</vt:lpstr>
      <vt:lpstr>Producto mínimo viable</vt:lpstr>
      <vt:lpstr>Producto mínimo viable Ejemplo:</vt:lpstr>
      <vt:lpstr>Producto mínimo viable</vt:lpstr>
      <vt:lpstr>Valor del Negocio</vt:lpstr>
      <vt:lpstr>Desperdicios </vt:lpstr>
      <vt:lpstr>Desperdicios </vt:lpstr>
      <vt:lpstr>Desperdicios </vt:lpstr>
      <vt:lpstr>Involucramiento de los interesados en los proyectos ágiles</vt:lpstr>
      <vt:lpstr>Involucramiento de los interesados en los proyectos ágiles</vt:lpstr>
      <vt:lpstr>Equipos ágiles</vt:lpstr>
      <vt:lpstr>Equipos ágiles</vt:lpstr>
      <vt:lpstr>Equipos ágiles</vt:lpstr>
      <vt:lpstr> ¿Qué es lo más interesante que has aprendido?</vt:lpstr>
      <vt:lpstr>GRACIAS  https://www.iebschool.com/blog/metodologia-agil-agile-scrum/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PACKAGING &amp; RETAIL</dc:title>
  <dc:creator>DOCENTE - CRISTIAN JORGE DIAZ  HURTADO</dc:creator>
  <cp:lastModifiedBy>David Becerra</cp:lastModifiedBy>
  <cp:revision>80</cp:revision>
  <dcterms:created xsi:type="dcterms:W3CDTF">2020-07-21T23:18:10Z</dcterms:created>
  <dcterms:modified xsi:type="dcterms:W3CDTF">2024-09-23T03:05:17Z</dcterms:modified>
</cp:coreProperties>
</file>